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한인상" initials="한" lastIdx="1" clrIdx="0">
    <p:extLst>
      <p:ext uri="{19B8F6BF-5375-455C-9EA6-DF929625EA0E}">
        <p15:presenceInfo xmlns:p15="http://schemas.microsoft.com/office/powerpoint/2012/main" userId="한인상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35" autoAdjust="0"/>
    <p:restoredTop sz="94660"/>
  </p:normalViewPr>
  <p:slideViewPr>
    <p:cSldViewPr snapToGrid="0">
      <p:cViewPr varScale="1">
        <p:scale>
          <a:sx n="63" d="100"/>
          <a:sy n="63" d="100"/>
        </p:scale>
        <p:origin x="202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1185-DD70-4396-BC2A-87AEB0FEA6E3}" type="datetimeFigureOut">
              <a:rPr lang="ko-KR" altLang="en-US" smtClean="0"/>
              <a:t>2023-09-26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81F1-BA01-4F16-96AC-0BFB042E5B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4239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1185-DD70-4396-BC2A-87AEB0FEA6E3}" type="datetimeFigureOut">
              <a:rPr lang="ko-KR" altLang="en-US" smtClean="0"/>
              <a:t>2023-09-26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81F1-BA01-4F16-96AC-0BFB042E5B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384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1185-DD70-4396-BC2A-87AEB0FEA6E3}" type="datetimeFigureOut">
              <a:rPr lang="ko-KR" altLang="en-US" smtClean="0"/>
              <a:t>2023-09-26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81F1-BA01-4F16-96AC-0BFB042E5B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2480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1185-DD70-4396-BC2A-87AEB0FEA6E3}" type="datetimeFigureOut">
              <a:rPr lang="ko-KR" altLang="en-US" smtClean="0"/>
              <a:t>2023-09-26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81F1-BA01-4F16-96AC-0BFB042E5B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3407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1185-DD70-4396-BC2A-87AEB0FEA6E3}" type="datetimeFigureOut">
              <a:rPr lang="ko-KR" altLang="en-US" smtClean="0"/>
              <a:t>2023-09-26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81F1-BA01-4F16-96AC-0BFB042E5B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9107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1185-DD70-4396-BC2A-87AEB0FEA6E3}" type="datetimeFigureOut">
              <a:rPr lang="ko-KR" altLang="en-US" smtClean="0"/>
              <a:t>2023-09-26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81F1-BA01-4F16-96AC-0BFB042E5B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1118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1185-DD70-4396-BC2A-87AEB0FEA6E3}" type="datetimeFigureOut">
              <a:rPr lang="ko-KR" altLang="en-US" smtClean="0"/>
              <a:t>2023-09-26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81F1-BA01-4F16-96AC-0BFB042E5B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1790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1185-DD70-4396-BC2A-87AEB0FEA6E3}" type="datetimeFigureOut">
              <a:rPr lang="ko-KR" altLang="en-US" smtClean="0"/>
              <a:t>2023-09-26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81F1-BA01-4F16-96AC-0BFB042E5B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2826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1185-DD70-4396-BC2A-87AEB0FEA6E3}" type="datetimeFigureOut">
              <a:rPr lang="ko-KR" altLang="en-US" smtClean="0"/>
              <a:t>2023-09-26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81F1-BA01-4F16-96AC-0BFB042E5B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3427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1185-DD70-4396-BC2A-87AEB0FEA6E3}" type="datetimeFigureOut">
              <a:rPr lang="ko-KR" altLang="en-US" smtClean="0"/>
              <a:t>2023-09-26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81F1-BA01-4F16-96AC-0BFB042E5B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7662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1185-DD70-4396-BC2A-87AEB0FEA6E3}" type="datetimeFigureOut">
              <a:rPr lang="ko-KR" altLang="en-US" smtClean="0"/>
              <a:t>2023-09-26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81F1-BA01-4F16-96AC-0BFB042E5B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7959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61185-DD70-4396-BC2A-87AEB0FEA6E3}" type="datetimeFigureOut">
              <a:rPr lang="ko-KR" altLang="en-US" smtClean="0"/>
              <a:t>2023-09-26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381F1-BA01-4F16-96AC-0BFB042E5B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3794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aninsang@snu.ac.k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B7ABED35-64BD-4B78-A3C7-2F8301C0BCD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410" y="503782"/>
            <a:ext cx="1925320" cy="473003"/>
          </a:xfrm>
          <a:prstGeom prst="rect">
            <a:avLst/>
          </a:prstGeom>
        </p:spPr>
      </p:pic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0D18FC82-C840-42D0-B04E-C2CC5298CBC9}"/>
              </a:ext>
            </a:extLst>
          </p:cNvPr>
          <p:cNvCxnSpPr>
            <a:cxnSpLocks/>
          </p:cNvCxnSpPr>
          <p:nvPr/>
        </p:nvCxnSpPr>
        <p:spPr>
          <a:xfrm>
            <a:off x="613410" y="990600"/>
            <a:ext cx="55740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1FCCF8A-F807-4467-B649-CCFC2A322002}"/>
              </a:ext>
            </a:extLst>
          </p:cNvPr>
          <p:cNvSpPr txBox="1"/>
          <p:nvPr/>
        </p:nvSpPr>
        <p:spPr>
          <a:xfrm>
            <a:off x="186986" y="1074439"/>
            <a:ext cx="648402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50" b="1" dirty="0">
                <a:latin typeface="바탕" panose="02030600000101010101" pitchFamily="18" charset="-127"/>
                <a:ea typeface="바탕" panose="02030600000101010101" pitchFamily="18" charset="-127"/>
              </a:rPr>
              <a:t>서울대학교 </a:t>
            </a:r>
            <a:r>
              <a:rPr lang="ko-KR" altLang="en-US" sz="1650" b="1" dirty="0" err="1">
                <a:latin typeface="바탕" panose="02030600000101010101" pitchFamily="18" charset="-127"/>
                <a:ea typeface="바탕" panose="02030600000101010101" pitchFamily="18" charset="-127"/>
              </a:rPr>
              <a:t>반도체특성화대학사업단</a:t>
            </a:r>
            <a:endParaRPr lang="en-US" altLang="ko-KR" sz="1650" b="1" dirty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 algn="ctr"/>
            <a:r>
              <a:rPr lang="ko-KR" altLang="en-US" sz="1650" b="1" dirty="0">
                <a:latin typeface="바탕" panose="02030600000101010101" pitchFamily="18" charset="-127"/>
                <a:ea typeface="바탕" panose="02030600000101010101" pitchFamily="18" charset="-127"/>
              </a:rPr>
              <a:t>동영상 강의 개발 및 교재 개발 보조 </a:t>
            </a:r>
            <a:r>
              <a:rPr lang="en-US" altLang="ko-KR" sz="1650" b="1" dirty="0">
                <a:latin typeface="바탕" panose="02030600000101010101" pitchFamily="18" charset="-127"/>
                <a:ea typeface="바탕" panose="02030600000101010101" pitchFamily="18" charset="-127"/>
              </a:rPr>
              <a:t>TA </a:t>
            </a:r>
            <a:r>
              <a:rPr lang="ko-KR" altLang="en-US" sz="1650" b="1" dirty="0">
                <a:latin typeface="바탕" panose="02030600000101010101" pitchFamily="18" charset="-127"/>
                <a:ea typeface="바탕" panose="02030600000101010101" pitchFamily="18" charset="-127"/>
              </a:rPr>
              <a:t>모집공고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933976-4F70-40A6-8B0C-FD1F26FAF918}"/>
              </a:ext>
            </a:extLst>
          </p:cNvPr>
          <p:cNvSpPr txBox="1"/>
          <p:nvPr/>
        </p:nvSpPr>
        <p:spPr>
          <a:xfrm>
            <a:off x="613410" y="1767601"/>
            <a:ext cx="22212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</a:rPr>
              <a:t>1. </a:t>
            </a:r>
            <a:r>
              <a:rPr lang="ko-KR" altLang="en-US" sz="1400" b="1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</a:rPr>
              <a:t>모집분야 및 인원</a:t>
            </a:r>
          </a:p>
        </p:txBody>
      </p:sp>
      <p:graphicFrame>
        <p:nvGraphicFramePr>
          <p:cNvPr id="12" name="표 11">
            <a:extLst>
              <a:ext uri="{FF2B5EF4-FFF2-40B4-BE49-F238E27FC236}">
                <a16:creationId xmlns:a16="http://schemas.microsoft.com/office/drawing/2014/main" id="{5844C0F7-AA59-44CC-A9FB-26C06B0A8D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696060"/>
              </p:ext>
            </p:extLst>
          </p:nvPr>
        </p:nvGraphicFramePr>
        <p:xfrm>
          <a:off x="613410" y="2114550"/>
          <a:ext cx="5574030" cy="1927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0740">
                  <a:extLst>
                    <a:ext uri="{9D8B030D-6E8A-4147-A177-3AD203B41FA5}">
                      <a16:colId xmlns:a16="http://schemas.microsoft.com/office/drawing/2014/main" val="278292915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4014148663"/>
                    </a:ext>
                  </a:extLst>
                </a:gridCol>
                <a:gridCol w="4212590">
                  <a:extLst>
                    <a:ext uri="{9D8B030D-6E8A-4147-A177-3AD203B41FA5}">
                      <a16:colId xmlns:a16="http://schemas.microsoft.com/office/drawing/2014/main" val="493104060"/>
                    </a:ext>
                  </a:extLst>
                </a:gridCol>
              </a:tblGrid>
              <a:tr h="3269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ea"/>
                          <a:ea typeface="+mn-ea"/>
                        </a:rPr>
                        <a:t>모집구분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ea"/>
                          <a:ea typeface="+mn-ea"/>
                        </a:rPr>
                        <a:t>인원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ea"/>
                          <a:ea typeface="+mn-ea"/>
                        </a:rPr>
                        <a:t>담당업무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2907958"/>
                  </a:ext>
                </a:extLst>
              </a:tr>
              <a:tr h="15077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동영상</a:t>
                      </a:r>
                      <a:endParaRPr lang="en-US" altLang="ko-KR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ko-KR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강의 개발 및</a:t>
                      </a:r>
                      <a:endParaRPr lang="en-US" altLang="ko-KR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ko-KR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교재 개발 보조 </a:t>
                      </a:r>
                      <a:r>
                        <a:rPr lang="en-US" altLang="ko-KR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강의 편집 보조 </a:t>
                      </a:r>
                      <a:r>
                        <a:rPr lang="en-US" altLang="ko-KR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강의 편집 자체는 해당 업체가 수행함</a:t>
                      </a:r>
                      <a:r>
                        <a:rPr lang="en-US" altLang="ko-KR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marL="171450" marR="0" lvl="0" indent="-17145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altLang="ko-KR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marR="0" lvl="0" indent="-17145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강의 녹화 지원</a:t>
                      </a:r>
                      <a:endParaRPr lang="en-US" altLang="ko-KR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marR="0" lvl="0" indent="-17145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altLang="ko-KR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marR="0" lvl="0" indent="-17145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동영상 강의 피드백 수집 및 개선</a:t>
                      </a:r>
                      <a:endParaRPr lang="en-US" altLang="ko-KR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marR="0" lvl="0" indent="-17145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altLang="ko-KR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marR="0" lvl="0" indent="-17145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교재 내용의 검수 및 편집 </a:t>
                      </a:r>
                      <a:endParaRPr lang="en-US" altLang="ko-KR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 algn="l" latinLnBrk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US" altLang="ko-KR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기타 사업단장이 지정하는 업무 등</a:t>
                      </a:r>
                      <a:endParaRPr lang="en-US" altLang="ko-KR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242574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4B32A270-544C-4F90-AE31-72C83AC3CCC9}"/>
              </a:ext>
            </a:extLst>
          </p:cNvPr>
          <p:cNvSpPr txBox="1"/>
          <p:nvPr/>
        </p:nvSpPr>
        <p:spPr>
          <a:xfrm>
            <a:off x="613410" y="5378886"/>
            <a:ext cx="11087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</a:rPr>
              <a:t>3. </a:t>
            </a:r>
            <a:r>
              <a:rPr lang="ko-KR" altLang="en-US" sz="1400" b="1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</a:rPr>
              <a:t>근무조건</a:t>
            </a:r>
          </a:p>
        </p:txBody>
      </p:sp>
      <p:graphicFrame>
        <p:nvGraphicFramePr>
          <p:cNvPr id="16" name="표 15">
            <a:extLst>
              <a:ext uri="{FF2B5EF4-FFF2-40B4-BE49-F238E27FC236}">
                <a16:creationId xmlns:a16="http://schemas.microsoft.com/office/drawing/2014/main" id="{3DDD6DAF-FA7D-4D85-A56A-FC785550A6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980710"/>
              </p:ext>
            </p:extLst>
          </p:nvPr>
        </p:nvGraphicFramePr>
        <p:xfrm>
          <a:off x="641985" y="5719208"/>
          <a:ext cx="5574029" cy="808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837">
                  <a:extLst>
                    <a:ext uri="{9D8B030D-6E8A-4147-A177-3AD203B41FA5}">
                      <a16:colId xmlns:a16="http://schemas.microsoft.com/office/drawing/2014/main" val="278292915"/>
                    </a:ext>
                  </a:extLst>
                </a:gridCol>
                <a:gridCol w="1776339">
                  <a:extLst>
                    <a:ext uri="{9D8B030D-6E8A-4147-A177-3AD203B41FA5}">
                      <a16:colId xmlns:a16="http://schemas.microsoft.com/office/drawing/2014/main" val="4014148663"/>
                    </a:ext>
                  </a:extLst>
                </a:gridCol>
                <a:gridCol w="2537853">
                  <a:extLst>
                    <a:ext uri="{9D8B030D-6E8A-4147-A177-3AD203B41FA5}">
                      <a16:colId xmlns:a16="http://schemas.microsoft.com/office/drawing/2014/main" val="493104060"/>
                    </a:ext>
                  </a:extLst>
                </a:gridCol>
              </a:tblGrid>
              <a:tr h="31328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ea"/>
                          <a:ea typeface="+mn-ea"/>
                        </a:rPr>
                        <a:t>근무지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ea"/>
                          <a:ea typeface="+mn-ea"/>
                        </a:rPr>
                        <a:t>참여기간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ea"/>
                          <a:ea typeface="+mn-ea"/>
                        </a:rPr>
                        <a:t>월 급여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2907958"/>
                  </a:ext>
                </a:extLst>
              </a:tr>
              <a:tr h="49520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서울대학교</a:t>
                      </a:r>
                      <a:endParaRPr lang="en-US" altLang="ko-KR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ko-KR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관악캠퍼스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2023. 09. 01 ~ </a:t>
                      </a:r>
                    </a:p>
                    <a:p>
                      <a:pPr algn="ctr" latinLnBrk="1"/>
                      <a:r>
                        <a:rPr lang="en-US" altLang="ko-KR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2023. 12. 31</a:t>
                      </a:r>
                      <a:endParaRPr lang="ko-KR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1,000,000</a:t>
                      </a:r>
                      <a:r>
                        <a:rPr lang="ko-KR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원</a:t>
                      </a:r>
                      <a:endParaRPr lang="en-US" altLang="ko-KR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242574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44887A67-3A3F-41BF-BC70-730BA0D343F3}"/>
              </a:ext>
            </a:extLst>
          </p:cNvPr>
          <p:cNvSpPr txBox="1"/>
          <p:nvPr/>
        </p:nvSpPr>
        <p:spPr>
          <a:xfrm>
            <a:off x="535780" y="6476351"/>
            <a:ext cx="5651660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>
                <a:latin typeface="+mn-ea"/>
              </a:rPr>
              <a:t>※ </a:t>
            </a:r>
            <a:r>
              <a:rPr lang="ko-KR" altLang="en-US" sz="1100" dirty="0">
                <a:latin typeface="+mn-ea"/>
              </a:rPr>
              <a:t>근무평가에 따라 학기별로 </a:t>
            </a:r>
            <a:r>
              <a:rPr lang="ko-KR" altLang="en-US" sz="1100" dirty="0" err="1">
                <a:latin typeface="+mn-ea"/>
              </a:rPr>
              <a:t>재선발</a:t>
            </a:r>
            <a:r>
              <a:rPr lang="ko-KR" altLang="en-US" sz="1100" dirty="0">
                <a:latin typeface="+mn-ea"/>
              </a:rPr>
              <a:t> </a:t>
            </a:r>
            <a:r>
              <a:rPr lang="en-US" altLang="ko-KR" sz="1100" dirty="0">
                <a:latin typeface="+mn-ea"/>
              </a:rPr>
              <a:t>(2027</a:t>
            </a:r>
            <a:r>
              <a:rPr lang="ko-KR" altLang="en-US" sz="1100" dirty="0">
                <a:latin typeface="+mn-ea"/>
              </a:rPr>
              <a:t>년 사업종료시까지 가능</a:t>
            </a:r>
            <a:r>
              <a:rPr lang="en-US" altLang="ko-KR" sz="1100" dirty="0">
                <a:latin typeface="+mn-ea"/>
              </a:rPr>
              <a:t>)  </a:t>
            </a:r>
            <a:endParaRPr lang="ko-KR" altLang="en-US" sz="1100" dirty="0">
              <a:latin typeface="+mn-ea"/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25C0D61D-EC6A-44B8-A62A-B983C50794A1}"/>
              </a:ext>
            </a:extLst>
          </p:cNvPr>
          <p:cNvGrpSpPr/>
          <p:nvPr/>
        </p:nvGrpSpPr>
        <p:grpSpPr>
          <a:xfrm>
            <a:off x="613410" y="4188955"/>
            <a:ext cx="5574030" cy="1066185"/>
            <a:chOff x="613410" y="4354055"/>
            <a:chExt cx="5574030" cy="1066185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352B8C0-74B2-4E35-83D1-CC43D455A816}"/>
                </a:ext>
              </a:extLst>
            </p:cNvPr>
            <p:cNvSpPr txBox="1"/>
            <p:nvPr/>
          </p:nvSpPr>
          <p:spPr>
            <a:xfrm>
              <a:off x="613410" y="4354055"/>
              <a:ext cx="15506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1">
                      <a:lumMod val="75000"/>
                    </a:schemeClr>
                  </a:solidFill>
                  <a:latin typeface="+mj-ea"/>
                  <a:ea typeface="+mj-ea"/>
                </a:rPr>
                <a:t>2. </a:t>
              </a:r>
              <a:r>
                <a:rPr lang="ko-KR" altLang="en-US" sz="1400" b="1" dirty="0">
                  <a:solidFill>
                    <a:schemeClr val="accent1">
                      <a:lumMod val="75000"/>
                    </a:schemeClr>
                  </a:solidFill>
                  <a:latin typeface="+mj-ea"/>
                  <a:ea typeface="+mj-ea"/>
                </a:rPr>
                <a:t>공통 지원자격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7E69DA6-66B4-41D1-AD3A-F71DCBD00CB6}"/>
                </a:ext>
              </a:extLst>
            </p:cNvPr>
            <p:cNvSpPr txBox="1"/>
            <p:nvPr/>
          </p:nvSpPr>
          <p:spPr>
            <a:xfrm>
              <a:off x="678180" y="4598861"/>
              <a:ext cx="5509260" cy="8213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28600">
                <a:lnSpc>
                  <a:spcPct val="150000"/>
                </a:lnSpc>
                <a:buFont typeface="+mj-lt"/>
                <a:buAutoNum type="arabicParenR"/>
              </a:pPr>
              <a:r>
                <a:rPr lang="en-US" altLang="ko-KR" sz="1100" dirty="0">
                  <a:latin typeface="+mn-ea"/>
                </a:rPr>
                <a:t>7</a:t>
              </a:r>
              <a:r>
                <a:rPr lang="ko-KR" altLang="en-US" sz="1100" dirty="0">
                  <a:latin typeface="+mn-ea"/>
                </a:rPr>
                <a:t>개 학부</a:t>
              </a:r>
              <a:r>
                <a:rPr lang="en-US" altLang="ko-KR" sz="1000" dirty="0">
                  <a:latin typeface="+mn-ea"/>
                </a:rPr>
                <a:t>(</a:t>
              </a:r>
              <a:r>
                <a:rPr lang="ko-KR" altLang="en-US" sz="1000" dirty="0">
                  <a:latin typeface="+mn-ea"/>
                </a:rPr>
                <a:t>전기정보공학부</a:t>
              </a:r>
              <a:r>
                <a:rPr lang="en-US" altLang="ko-KR" sz="1000" dirty="0">
                  <a:latin typeface="+mn-ea"/>
                </a:rPr>
                <a:t>, </a:t>
              </a:r>
              <a:r>
                <a:rPr lang="ko-KR" altLang="en-US" sz="1000" dirty="0">
                  <a:latin typeface="+mn-ea"/>
                </a:rPr>
                <a:t>컴퓨터공학부</a:t>
              </a:r>
              <a:r>
                <a:rPr lang="en-US" altLang="ko-KR" sz="1000" dirty="0">
                  <a:latin typeface="+mn-ea"/>
                </a:rPr>
                <a:t>, </a:t>
              </a:r>
              <a:r>
                <a:rPr lang="ko-KR" altLang="en-US" sz="1000" dirty="0">
                  <a:latin typeface="+mn-ea"/>
                </a:rPr>
                <a:t>재료공학부</a:t>
              </a:r>
              <a:r>
                <a:rPr lang="en-US" altLang="ko-KR" sz="1000" dirty="0">
                  <a:latin typeface="+mn-ea"/>
                </a:rPr>
                <a:t>, </a:t>
              </a:r>
              <a:r>
                <a:rPr lang="ko-KR" altLang="en-US" sz="1000" dirty="0">
                  <a:latin typeface="+mn-ea"/>
                </a:rPr>
                <a:t>화학생물공학부</a:t>
              </a:r>
              <a:r>
                <a:rPr lang="en-US" altLang="ko-KR" sz="1000" dirty="0">
                  <a:latin typeface="+mn-ea"/>
                </a:rPr>
                <a:t>, </a:t>
              </a:r>
              <a:r>
                <a:rPr lang="ko-KR" altLang="en-US" sz="1000" dirty="0">
                  <a:latin typeface="+mn-ea"/>
                </a:rPr>
                <a:t>물리천문학부 </a:t>
              </a:r>
              <a:r>
                <a:rPr lang="en-US" altLang="ko-KR" sz="1000" dirty="0">
                  <a:latin typeface="+mn-ea"/>
                </a:rPr>
                <a:t>(</a:t>
              </a:r>
              <a:r>
                <a:rPr lang="ko-KR" altLang="en-US" sz="1000" dirty="0">
                  <a:latin typeface="+mn-ea"/>
                </a:rPr>
                <a:t>물리학전공</a:t>
              </a:r>
              <a:r>
                <a:rPr lang="en-US" altLang="ko-KR" sz="1000" dirty="0">
                  <a:latin typeface="+mn-ea"/>
                </a:rPr>
                <a:t>), </a:t>
              </a:r>
              <a:r>
                <a:rPr lang="ko-KR" altLang="en-US" sz="1000" dirty="0" err="1">
                  <a:latin typeface="+mn-ea"/>
                </a:rPr>
                <a:t>화학부</a:t>
              </a:r>
              <a:r>
                <a:rPr lang="en-US" altLang="ko-KR" sz="1000" dirty="0">
                  <a:latin typeface="+mn-ea"/>
                </a:rPr>
                <a:t>, </a:t>
              </a:r>
              <a:r>
                <a:rPr lang="ko-KR" altLang="en-US" sz="1000" dirty="0">
                  <a:latin typeface="+mn-ea"/>
                </a:rPr>
                <a:t>수리과학부</a:t>
              </a:r>
              <a:r>
                <a:rPr lang="en-US" altLang="ko-KR" sz="1000" dirty="0">
                  <a:latin typeface="+mn-ea"/>
                </a:rPr>
                <a:t>)</a:t>
              </a:r>
              <a:r>
                <a:rPr lang="ko-KR" altLang="en-US" sz="1000" dirty="0">
                  <a:latin typeface="+mn-ea"/>
                </a:rPr>
                <a:t> </a:t>
              </a:r>
              <a:r>
                <a:rPr lang="ko-KR" altLang="en-US" sz="1100" dirty="0">
                  <a:latin typeface="+mn-ea"/>
                </a:rPr>
                <a:t>소속 대학원생  </a:t>
              </a:r>
              <a:endParaRPr lang="en-US" altLang="ko-KR" sz="1100" dirty="0">
                <a:latin typeface="+mn-ea"/>
              </a:endParaRPr>
            </a:p>
            <a:p>
              <a:pPr marL="228600" indent="-228600">
                <a:lnSpc>
                  <a:spcPct val="150000"/>
                </a:lnSpc>
                <a:buFont typeface="+mj-lt"/>
                <a:buAutoNum type="arabicParenR"/>
              </a:pPr>
              <a:r>
                <a:rPr lang="ko-KR" altLang="en-US" sz="1100" dirty="0">
                  <a:latin typeface="+mn-ea"/>
                </a:rPr>
                <a:t>성 관련 범죄나 학교 내 괴롭힘 행위의 전력이 없는 자</a:t>
              </a:r>
            </a:p>
          </p:txBody>
        </p:sp>
      </p:grpSp>
      <p:grpSp>
        <p:nvGrpSpPr>
          <p:cNvPr id="4" name="그룹 3">
            <a:extLst>
              <a:ext uri="{FF2B5EF4-FFF2-40B4-BE49-F238E27FC236}">
                <a16:creationId xmlns:a16="http://schemas.microsoft.com/office/drawing/2014/main" id="{92985CE3-46F1-4DAA-A910-21DF1C3C103F}"/>
              </a:ext>
            </a:extLst>
          </p:cNvPr>
          <p:cNvGrpSpPr/>
          <p:nvPr/>
        </p:nvGrpSpPr>
        <p:grpSpPr>
          <a:xfrm>
            <a:off x="613410" y="7123058"/>
            <a:ext cx="5574030" cy="1071238"/>
            <a:chOff x="613410" y="7241803"/>
            <a:chExt cx="5574030" cy="1071238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3CE6D66-A2FB-45B0-BD17-A42C729C57A6}"/>
                </a:ext>
              </a:extLst>
            </p:cNvPr>
            <p:cNvSpPr txBox="1"/>
            <p:nvPr/>
          </p:nvSpPr>
          <p:spPr>
            <a:xfrm>
              <a:off x="613410" y="7241803"/>
              <a:ext cx="1108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1">
                      <a:lumMod val="75000"/>
                    </a:schemeClr>
                  </a:solidFill>
                  <a:latin typeface="+mj-ea"/>
                  <a:ea typeface="+mj-ea"/>
                </a:rPr>
                <a:t>4. </a:t>
              </a:r>
              <a:r>
                <a:rPr lang="ko-KR" altLang="en-US" sz="1400" b="1" dirty="0">
                  <a:solidFill>
                    <a:schemeClr val="accent1">
                      <a:lumMod val="75000"/>
                    </a:schemeClr>
                  </a:solidFill>
                  <a:latin typeface="+mj-ea"/>
                  <a:ea typeface="+mj-ea"/>
                </a:rPr>
                <a:t>제출서류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B321E1E-3F45-496B-A7E4-8BCD07BBCA83}"/>
                </a:ext>
              </a:extLst>
            </p:cNvPr>
            <p:cNvSpPr txBox="1"/>
            <p:nvPr/>
          </p:nvSpPr>
          <p:spPr>
            <a:xfrm>
              <a:off x="678180" y="7486533"/>
              <a:ext cx="5509260" cy="826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28600">
                <a:lnSpc>
                  <a:spcPct val="150000"/>
                </a:lnSpc>
                <a:buFont typeface="+mj-lt"/>
                <a:buAutoNum type="arabicParenR"/>
              </a:pPr>
              <a:r>
                <a:rPr lang="ko-KR" altLang="en-US" sz="1100" dirty="0"/>
                <a:t>자기소개서 </a:t>
              </a:r>
              <a:r>
                <a:rPr lang="en-US" altLang="ko-KR" sz="1100" dirty="0"/>
                <a:t>1</a:t>
              </a:r>
              <a:r>
                <a:rPr lang="ko-KR" altLang="en-US" sz="1100" dirty="0"/>
                <a:t>부 </a:t>
              </a:r>
              <a:r>
                <a:rPr lang="en-US" altLang="ko-KR" sz="1100" dirty="0"/>
                <a:t>(</a:t>
              </a:r>
              <a:r>
                <a:rPr lang="ko-KR" altLang="en-US" sz="1100" dirty="0"/>
                <a:t>첨부양식</a:t>
              </a:r>
              <a:r>
                <a:rPr lang="en-US" altLang="ko-KR" sz="1100" dirty="0"/>
                <a:t>)</a:t>
              </a:r>
            </a:p>
            <a:p>
              <a:pPr marL="228600" indent="-228600">
                <a:lnSpc>
                  <a:spcPct val="150000"/>
                </a:lnSpc>
                <a:buFont typeface="+mj-lt"/>
                <a:buAutoNum type="arabicParenR"/>
              </a:pPr>
              <a:r>
                <a:rPr lang="ko-KR" altLang="en-US" sz="1100" dirty="0"/>
                <a:t>연구실적 목록 </a:t>
              </a:r>
              <a:r>
                <a:rPr lang="en-US" altLang="ko-KR" sz="1100" dirty="0"/>
                <a:t>(</a:t>
              </a:r>
              <a:r>
                <a:rPr lang="ko-KR" altLang="en-US" sz="1100" dirty="0"/>
                <a:t>첨부양식</a:t>
              </a:r>
              <a:r>
                <a:rPr lang="en-US" altLang="ko-KR" sz="1100" dirty="0"/>
                <a:t>)</a:t>
              </a:r>
            </a:p>
            <a:p>
              <a:pPr marL="228600" indent="-228600">
                <a:lnSpc>
                  <a:spcPct val="150000"/>
                </a:lnSpc>
                <a:buFont typeface="+mj-lt"/>
                <a:buAutoNum type="arabicParenR"/>
              </a:pPr>
              <a:r>
                <a:rPr lang="ko-KR" altLang="en-US" sz="1100" dirty="0"/>
                <a:t>성적증명서 </a:t>
              </a:r>
              <a:r>
                <a:rPr lang="en-US" altLang="ko-KR" sz="1100" dirty="0"/>
                <a:t>(</a:t>
              </a:r>
              <a:r>
                <a:rPr lang="ko-KR" altLang="en-US" sz="1100" dirty="0"/>
                <a:t>학부</a:t>
              </a:r>
              <a:r>
                <a:rPr lang="en-US" altLang="ko-KR" sz="1100" dirty="0"/>
                <a:t>, </a:t>
              </a:r>
              <a:r>
                <a:rPr lang="ko-KR" altLang="en-US" sz="1100" dirty="0"/>
                <a:t>대학원 포함</a:t>
              </a:r>
              <a:r>
                <a:rPr lang="en-US" altLang="ko-KR" sz="1100" dirty="0"/>
                <a:t>)</a:t>
              </a:r>
            </a:p>
          </p:txBody>
        </p:sp>
      </p:grpSp>
      <p:grpSp>
        <p:nvGrpSpPr>
          <p:cNvPr id="3" name="그룹 2">
            <a:extLst>
              <a:ext uri="{FF2B5EF4-FFF2-40B4-BE49-F238E27FC236}">
                <a16:creationId xmlns:a16="http://schemas.microsoft.com/office/drawing/2014/main" id="{B2814CDF-292B-4FAE-82D4-3EE8993C69A1}"/>
              </a:ext>
            </a:extLst>
          </p:cNvPr>
          <p:cNvGrpSpPr/>
          <p:nvPr/>
        </p:nvGrpSpPr>
        <p:grpSpPr>
          <a:xfrm>
            <a:off x="613409" y="8303778"/>
            <a:ext cx="6057603" cy="1544873"/>
            <a:chOff x="613409" y="8321558"/>
            <a:chExt cx="6057603" cy="1544873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FED355B-F4AC-4A80-A808-2FB4644A924D}"/>
                </a:ext>
              </a:extLst>
            </p:cNvPr>
            <p:cNvSpPr txBox="1"/>
            <p:nvPr/>
          </p:nvSpPr>
          <p:spPr>
            <a:xfrm>
              <a:off x="613409" y="8321558"/>
              <a:ext cx="21393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1">
                      <a:lumMod val="75000"/>
                    </a:schemeClr>
                  </a:solidFill>
                  <a:latin typeface="+mj-ea"/>
                  <a:ea typeface="+mj-ea"/>
                </a:rPr>
                <a:t>5. </a:t>
              </a:r>
              <a:r>
                <a:rPr lang="ko-KR" altLang="en-US" sz="1400" b="1" dirty="0">
                  <a:solidFill>
                    <a:schemeClr val="accent1">
                      <a:lumMod val="75000"/>
                    </a:schemeClr>
                  </a:solidFill>
                  <a:latin typeface="+mj-ea"/>
                  <a:ea typeface="+mj-ea"/>
                </a:rPr>
                <a:t>지원방법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A84FD69-B858-4E8F-935E-264FCF8AF358}"/>
                </a:ext>
              </a:extLst>
            </p:cNvPr>
            <p:cNvSpPr txBox="1"/>
            <p:nvPr/>
          </p:nvSpPr>
          <p:spPr>
            <a:xfrm>
              <a:off x="678179" y="8537221"/>
              <a:ext cx="5992833" cy="1329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28600">
                <a:lnSpc>
                  <a:spcPct val="150000"/>
                </a:lnSpc>
                <a:buFont typeface="+mj-lt"/>
                <a:buAutoNum type="arabicParenR"/>
              </a:pPr>
              <a:r>
                <a:rPr lang="en-US" altLang="ko-KR" sz="1100" dirty="0">
                  <a:hlinkClick r:id="rId3"/>
                </a:rPr>
                <a:t>haninsang@snu.ac.kr</a:t>
              </a:r>
              <a:r>
                <a:rPr lang="en-US" altLang="ko-KR" sz="1100" dirty="0"/>
                <a:t>(</a:t>
              </a:r>
              <a:r>
                <a:rPr lang="ko-KR" altLang="en-US" sz="1100" dirty="0"/>
                <a:t>전기정보공학부</a:t>
              </a:r>
              <a:r>
                <a:rPr lang="en-US" altLang="ko-KR" sz="1100" dirty="0"/>
                <a:t>) : </a:t>
              </a:r>
              <a:r>
                <a:rPr lang="ko-KR" altLang="en-US" sz="1100" dirty="0"/>
                <a:t>이메일 지원</a:t>
              </a:r>
              <a:r>
                <a:rPr lang="en-US" altLang="ko-KR" sz="1100" dirty="0"/>
                <a:t> </a:t>
              </a:r>
            </a:p>
            <a:p>
              <a:pPr marL="228600" indent="-228600">
                <a:lnSpc>
                  <a:spcPct val="150000"/>
                </a:lnSpc>
                <a:buFont typeface="+mj-lt"/>
                <a:buAutoNum type="arabicParenR"/>
              </a:pPr>
              <a:r>
                <a:rPr lang="ko-KR" altLang="en-US" sz="1100" dirty="0">
                  <a:latin typeface="+mn-ea"/>
                </a:rPr>
                <a:t>제출서류를 하나의 파일</a:t>
              </a:r>
              <a:r>
                <a:rPr lang="en-US" altLang="ko-KR" sz="1100" dirty="0">
                  <a:latin typeface="+mn-ea"/>
                </a:rPr>
                <a:t>(PDF)</a:t>
              </a:r>
              <a:r>
                <a:rPr lang="ko-KR" altLang="en-US" sz="1100" dirty="0">
                  <a:latin typeface="+mn-ea"/>
                </a:rPr>
                <a:t>로 만들고 메일 제목은 </a:t>
              </a:r>
              <a:r>
                <a:rPr lang="en-US" altLang="ko-KR" sz="1100" dirty="0">
                  <a:latin typeface="+mn-ea"/>
                </a:rPr>
                <a:t>‘</a:t>
              </a:r>
              <a:r>
                <a:rPr lang="ko-KR" altLang="en-US" sz="1100" dirty="0">
                  <a:latin typeface="+mn-ea"/>
                </a:rPr>
                <a:t>동영상 강의 개발 및 교재 개발 보조 </a:t>
              </a:r>
              <a:r>
                <a:rPr lang="en-US" altLang="ko-KR" sz="1100" dirty="0">
                  <a:latin typeface="+mn-ea"/>
                </a:rPr>
                <a:t>TA </a:t>
              </a:r>
              <a:r>
                <a:rPr lang="ko-KR" altLang="en-US" sz="1100" dirty="0">
                  <a:latin typeface="+mn-ea"/>
                </a:rPr>
                <a:t>지원</a:t>
              </a:r>
              <a:r>
                <a:rPr lang="en-US" altLang="ko-KR" sz="1100" dirty="0">
                  <a:latin typeface="+mn-ea"/>
                </a:rPr>
                <a:t>_</a:t>
              </a:r>
              <a:r>
                <a:rPr lang="ko-KR" altLang="en-US" sz="1100" dirty="0">
                  <a:latin typeface="+mn-ea"/>
                </a:rPr>
                <a:t>성명</a:t>
              </a:r>
              <a:r>
                <a:rPr lang="en-US" altLang="ko-KR" sz="1100" dirty="0">
                  <a:latin typeface="+mn-ea"/>
                </a:rPr>
                <a:t>’</a:t>
              </a:r>
              <a:r>
                <a:rPr lang="ko-KR" altLang="en-US" sz="1100" dirty="0">
                  <a:latin typeface="+mn-ea"/>
                </a:rPr>
                <a:t> 기재</a:t>
              </a:r>
              <a:endParaRPr lang="en-US" altLang="ko-KR" sz="1100" dirty="0">
                <a:latin typeface="+mn-ea"/>
              </a:endParaRPr>
            </a:p>
            <a:p>
              <a:pPr marL="228600" indent="-228600">
                <a:lnSpc>
                  <a:spcPct val="150000"/>
                </a:lnSpc>
                <a:buFont typeface="+mj-lt"/>
                <a:buAutoNum type="arabicParenR"/>
              </a:pPr>
              <a:r>
                <a:rPr lang="ko-KR" altLang="en-US" sz="1100" dirty="0">
                  <a:latin typeface="+mn-ea"/>
                </a:rPr>
                <a:t>모집기간 </a:t>
              </a:r>
              <a:r>
                <a:rPr lang="en-US" altLang="ko-KR" sz="1100" dirty="0">
                  <a:latin typeface="+mn-ea"/>
                </a:rPr>
                <a:t>: 2023.09.18 ~ 2023.10.08</a:t>
              </a:r>
            </a:p>
            <a:p>
              <a:pPr marL="228600" indent="-228600">
                <a:lnSpc>
                  <a:spcPct val="150000"/>
                </a:lnSpc>
                <a:buFont typeface="+mj-lt"/>
                <a:buAutoNum type="arabicParenR"/>
              </a:pPr>
              <a:r>
                <a:rPr lang="ko-KR" altLang="en-US" sz="1100" dirty="0">
                  <a:latin typeface="+mn-ea"/>
                </a:rPr>
                <a:t>합격자 개별 통보 </a:t>
              </a:r>
              <a:r>
                <a:rPr lang="en-US" altLang="ko-KR" sz="1100" dirty="0">
                  <a:latin typeface="+mn-ea"/>
                </a:rPr>
                <a:t>(</a:t>
              </a:r>
              <a:r>
                <a:rPr lang="ko-KR" altLang="en-US" sz="1100" dirty="0">
                  <a:latin typeface="+mn-ea"/>
                </a:rPr>
                <a:t>불합격자에게는 통보 없음</a:t>
              </a:r>
              <a:r>
                <a:rPr lang="en-US" altLang="ko-KR" sz="1100" dirty="0">
                  <a:latin typeface="+mn-ea"/>
                </a:rPr>
                <a:t>)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79A040B7-4DBC-42B1-86C5-4326A6EDD1F1}"/>
              </a:ext>
            </a:extLst>
          </p:cNvPr>
          <p:cNvSpPr txBox="1"/>
          <p:nvPr/>
        </p:nvSpPr>
        <p:spPr>
          <a:xfrm>
            <a:off x="535778" y="6684210"/>
            <a:ext cx="5941222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>
                <a:latin typeface="+mn-ea"/>
              </a:rPr>
              <a:t>※ </a:t>
            </a:r>
            <a:r>
              <a:rPr lang="ko-KR" altLang="en-US" sz="1100" dirty="0">
                <a:latin typeface="+mn-ea"/>
              </a:rPr>
              <a:t>월 급여는 </a:t>
            </a:r>
            <a:r>
              <a:rPr lang="ko-KR" altLang="en-US" sz="1100" dirty="0" err="1">
                <a:latin typeface="+mn-ea"/>
              </a:rPr>
              <a:t>국가과제로부터</a:t>
            </a:r>
            <a:r>
              <a:rPr lang="ko-KR" altLang="en-US" sz="1100" dirty="0">
                <a:latin typeface="+mn-ea"/>
              </a:rPr>
              <a:t> 받을 수 있는 </a:t>
            </a:r>
            <a:r>
              <a:rPr lang="ko-KR" altLang="en-US" sz="1100" dirty="0" err="1">
                <a:latin typeface="+mn-ea"/>
              </a:rPr>
              <a:t>상한액</a:t>
            </a:r>
            <a:r>
              <a:rPr lang="en-US" altLang="ko-KR" sz="1100" dirty="0">
                <a:latin typeface="+mn-ea"/>
              </a:rPr>
              <a:t>(</a:t>
            </a:r>
            <a:r>
              <a:rPr lang="ko-KR" altLang="en-US" sz="1100" dirty="0">
                <a:latin typeface="+mn-ea"/>
              </a:rPr>
              <a:t>석사 </a:t>
            </a:r>
            <a:r>
              <a:rPr lang="en-US" altLang="ko-KR" sz="1100" dirty="0">
                <a:latin typeface="+mn-ea"/>
              </a:rPr>
              <a:t>220</a:t>
            </a:r>
            <a:r>
              <a:rPr lang="ko-KR" altLang="en-US" sz="1100" dirty="0">
                <a:latin typeface="+mn-ea"/>
              </a:rPr>
              <a:t>만원</a:t>
            </a:r>
            <a:r>
              <a:rPr lang="en-US" altLang="ko-KR" sz="1100" dirty="0">
                <a:latin typeface="+mn-ea"/>
              </a:rPr>
              <a:t>, </a:t>
            </a:r>
            <a:r>
              <a:rPr lang="ko-KR" altLang="en-US" sz="1100" dirty="0">
                <a:latin typeface="+mn-ea"/>
              </a:rPr>
              <a:t>박사 </a:t>
            </a:r>
            <a:r>
              <a:rPr lang="en-US" altLang="ko-KR" sz="1100" dirty="0">
                <a:latin typeface="+mn-ea"/>
              </a:rPr>
              <a:t>300</a:t>
            </a:r>
            <a:r>
              <a:rPr lang="ko-KR" altLang="en-US" sz="1100" dirty="0">
                <a:latin typeface="+mn-ea"/>
              </a:rPr>
              <a:t>만원</a:t>
            </a:r>
            <a:r>
              <a:rPr lang="en-US" altLang="ko-KR" sz="1100" dirty="0">
                <a:latin typeface="+mn-ea"/>
              </a:rPr>
              <a:t>)</a:t>
            </a:r>
            <a:r>
              <a:rPr lang="ko-KR" altLang="en-US" sz="1100" dirty="0">
                <a:latin typeface="+mn-ea"/>
              </a:rPr>
              <a:t> 계산에 포함</a:t>
            </a:r>
            <a:r>
              <a:rPr lang="en-US" altLang="ko-KR" sz="1100" dirty="0">
                <a:latin typeface="+mn-ea"/>
              </a:rPr>
              <a:t>  </a:t>
            </a:r>
            <a:endParaRPr lang="ko-KR" altLang="en-US" sz="1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72538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7802</TotalTime>
  <Words>222</Words>
  <Application>Microsoft Office PowerPoint</Application>
  <PresentationFormat>A4 용지(210x297mm)</PresentationFormat>
  <Paragraphs>42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바탕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한인상</dc:creator>
  <cp:lastModifiedBy>user</cp:lastModifiedBy>
  <cp:revision>507</cp:revision>
  <cp:lastPrinted>2023-08-04T07:11:38Z</cp:lastPrinted>
  <dcterms:created xsi:type="dcterms:W3CDTF">2023-07-22T06:19:26Z</dcterms:created>
  <dcterms:modified xsi:type="dcterms:W3CDTF">2023-09-26T02:18:52Z</dcterms:modified>
</cp:coreProperties>
</file>